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4" r:id="rId2"/>
    <p:sldMasterId id="2147483677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4mId0rG58isTV5XCLLcBUuqBJ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4"/>
          <p:cNvSpPr txBox="1">
            <a:spLocks noGrp="1"/>
          </p:cNvSpPr>
          <p:nvPr>
            <p:ph type="body" idx="1"/>
          </p:nvPr>
        </p:nvSpPr>
        <p:spPr>
          <a:xfrm>
            <a:off x="262868" y="339512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262626"/>
              </a:buClr>
              <a:buSzPts val="4388"/>
              <a:buFont typeface="Arial"/>
              <a:buNone/>
              <a:defRPr sz="4388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Agenda slide layout">
  <p:cSld name="3_Agenda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aam slide layout">
  <p:cSld name="4_Taam slide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/>
          <p:nvPr/>
        </p:nvSpPr>
        <p:spPr>
          <a:xfrm>
            <a:off x="0" y="2048608"/>
            <a:ext cx="9906000" cy="4321362"/>
          </a:xfrm>
          <a:prstGeom prst="roundRect">
            <a:avLst>
              <a:gd name="adj" fmla="val 0"/>
            </a:avLst>
          </a:prstGeom>
          <a:solidFill>
            <a:srgbClr val="A9A9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endParaRPr sz="146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7"/>
          <p:cNvSpPr>
            <a:spLocks noGrp="1"/>
          </p:cNvSpPr>
          <p:nvPr>
            <p:ph type="pic" idx="2"/>
          </p:nvPr>
        </p:nvSpPr>
        <p:spPr>
          <a:xfrm>
            <a:off x="6238188" y="1424353"/>
            <a:ext cx="3184417" cy="51610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3F3F3F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262868" y="339512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262626"/>
              </a:buClr>
              <a:buSzPts val="4388"/>
              <a:buFont typeface="Arial"/>
              <a:buNone/>
              <a:defRPr sz="4388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430974" y="2433318"/>
            <a:ext cx="4366363" cy="2952641"/>
            <a:chOff x="-548507" y="477868"/>
            <a:chExt cx="11570450" cy="6357177"/>
          </a:xfrm>
        </p:grpSpPr>
        <p:sp>
          <p:nvSpPr>
            <p:cNvPr id="21" name="Google Shape;21;p21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>
              <a:off x="-548507" y="6164484"/>
              <a:ext cx="11570450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oogle Shape;26;p21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7" name="Google Shape;27;p21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endParaRPr sz="1463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21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endParaRPr sz="1463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" name="Google Shape;29;p21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30" name="Google Shape;30;p21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endParaRPr sz="1463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2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endParaRPr sz="1463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" name="Google Shape;32;p21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63"/>
                <a:buFont typeface="Arial"/>
                <a:buNone/>
              </a:pPr>
              <a:endPara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33;p21"/>
          <p:cNvSpPr>
            <a:spLocks noGrp="1"/>
          </p:cNvSpPr>
          <p:nvPr>
            <p:ph type="pic" idx="2"/>
          </p:nvPr>
        </p:nvSpPr>
        <p:spPr>
          <a:xfrm>
            <a:off x="1017607" y="2588876"/>
            <a:ext cx="3206595" cy="23847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3F3F3F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262868" y="339512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262626"/>
              </a:buClr>
              <a:buSzPts val="4388"/>
              <a:buFont typeface="Arial"/>
              <a:buNone/>
              <a:defRPr sz="4388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 txBox="1">
            <a:spLocks noGrp="1"/>
          </p:cNvSpPr>
          <p:nvPr>
            <p:ph type="body" idx="1"/>
          </p:nvPr>
        </p:nvSpPr>
        <p:spPr>
          <a:xfrm>
            <a:off x="262868" y="332485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262626"/>
              </a:buClr>
              <a:buSzPts val="4388"/>
              <a:buFont typeface="Arial"/>
              <a:buNone/>
              <a:defRPr sz="4388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body" idx="1"/>
          </p:nvPr>
        </p:nvSpPr>
        <p:spPr>
          <a:xfrm>
            <a:off x="262868" y="123478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262626"/>
              </a:buClr>
              <a:buSzPts val="4388"/>
              <a:buFont typeface="Arial"/>
              <a:buNone/>
              <a:defRPr sz="4388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6"/>
          <p:cNvSpPr/>
          <p:nvPr/>
        </p:nvSpPr>
        <p:spPr>
          <a:xfrm>
            <a:off x="287634" y="1131592"/>
            <a:ext cx="2893123" cy="5402561"/>
          </a:xfrm>
          <a:prstGeom prst="roundRect">
            <a:avLst>
              <a:gd name="adj" fmla="val 3968"/>
            </a:avLst>
          </a:prstGeom>
          <a:solidFill>
            <a:srgbClr val="A9A9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8"/>
              <a:buFont typeface="Arial"/>
              <a:buNone/>
            </a:pPr>
            <a:endParaRPr sz="109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6"/>
          <p:cNvSpPr/>
          <p:nvPr/>
        </p:nvSpPr>
        <p:spPr>
          <a:xfrm>
            <a:off x="432196" y="1347500"/>
            <a:ext cx="125018" cy="5015200"/>
          </a:xfrm>
          <a:prstGeom prst="roundRect">
            <a:avLst>
              <a:gd name="adj" fmla="val 50000"/>
            </a:avLst>
          </a:prstGeom>
          <a:solidFill>
            <a:srgbClr val="0909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8"/>
              <a:buFont typeface="Arial"/>
              <a:buNone/>
            </a:pPr>
            <a:endParaRPr sz="109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6"/>
          <p:cNvSpPr/>
          <p:nvPr/>
        </p:nvSpPr>
        <p:spPr>
          <a:xfrm rot="5400000">
            <a:off x="2419659" y="1340887"/>
            <a:ext cx="685849" cy="556683"/>
          </a:xfrm>
          <a:prstGeom prst="halfFrame">
            <a:avLst>
              <a:gd name="adj1" fmla="val 23728"/>
              <a:gd name="adj2" fmla="val 24642"/>
            </a:avLst>
          </a:prstGeom>
          <a:solidFill>
            <a:srgbClr val="0909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8"/>
              <a:buFont typeface="Arial"/>
              <a:buNone/>
            </a:pPr>
            <a:endParaRPr sz="1098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6"/>
          <p:cNvSpPr txBox="1"/>
          <p:nvPr/>
        </p:nvSpPr>
        <p:spPr>
          <a:xfrm>
            <a:off x="578259" y="1677545"/>
            <a:ext cx="1813702" cy="442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138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6"/>
          <p:cNvSpPr txBox="1"/>
          <p:nvPr/>
        </p:nvSpPr>
        <p:spPr>
          <a:xfrm>
            <a:off x="578259" y="2187961"/>
            <a:ext cx="1813702" cy="61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138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6"/>
          <p:cNvSpPr txBox="1"/>
          <p:nvPr/>
        </p:nvSpPr>
        <p:spPr>
          <a:xfrm>
            <a:off x="585999" y="5828605"/>
            <a:ext cx="1813500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www.allppt.com</a:t>
            </a:r>
            <a:endParaRPr sz="113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6"/>
          <p:cNvSpPr txBox="1"/>
          <p:nvPr/>
        </p:nvSpPr>
        <p:spPr>
          <a:xfrm>
            <a:off x="585999" y="4571514"/>
            <a:ext cx="2207803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75"/>
              <a:buFont typeface="Arial"/>
              <a:buNone/>
            </a:pPr>
            <a:r>
              <a:rPr lang="it-IT" sz="227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75"/>
              <a:buFont typeface="Arial"/>
              <a:buNone/>
            </a:pPr>
            <a:r>
              <a:rPr lang="it-IT" sz="227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262868" y="339512"/>
            <a:ext cx="9403223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4388"/>
              <a:buNone/>
              <a:defRPr sz="4388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0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1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2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4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3" name="Google Shape;103;p3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3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5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3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6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7"/>
          <p:cNvSpPr txBox="1">
            <a:spLocks noGrp="1"/>
          </p:cNvSpPr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rendigital.it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">
            <a:hlinkClick r:id="rId3"/>
          </p:cNvPr>
          <p:cNvSpPr txBox="1"/>
          <p:nvPr/>
        </p:nvSpPr>
        <p:spPr>
          <a:xfrm>
            <a:off x="7815662" y="6091557"/>
            <a:ext cx="1828325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www.trendigital.it</a:t>
            </a:r>
            <a:endParaRPr sz="113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362" y="5564776"/>
            <a:ext cx="3873389" cy="105356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"/>
          <p:cNvSpPr txBox="1"/>
          <p:nvPr/>
        </p:nvSpPr>
        <p:spPr>
          <a:xfrm>
            <a:off x="515462" y="1652843"/>
            <a:ext cx="320910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it-IT"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Invoice Trading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 txBox="1"/>
          <p:nvPr/>
        </p:nvSpPr>
        <p:spPr>
          <a:xfrm>
            <a:off x="316747" y="1193974"/>
            <a:ext cx="9196244" cy="117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Il termine </a:t>
            </a:r>
            <a:r>
              <a:rPr lang="it-IT" sz="1300" b="1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Fintech</a:t>
            </a:r>
            <a:r>
              <a:rPr lang="it-IT" sz="13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 nasce dall’unione delle parole Finance e Technology e rappresenta quel settore dell’innovazione che migliora i servizi finanziari attraverso la tecnologia. </a:t>
            </a: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L’Invoice Trading è un servizio che consente ai cedenti di ricevere cassa a fronte della vendita a sconto di fatture non scadute.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"/>
              <a:buFont typeface="Arial"/>
              <a:buNone/>
            </a:pPr>
            <a:endParaRPr sz="325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0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Trendigital si pone l’obiettivo di non farti trovare impreparato al processo di trasformazione digitale e seleziona per te i migliori partners innovativi.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2"/>
          <p:cNvGrpSpPr/>
          <p:nvPr/>
        </p:nvGrpSpPr>
        <p:grpSpPr>
          <a:xfrm>
            <a:off x="4637136" y="2643268"/>
            <a:ext cx="4724578" cy="618230"/>
            <a:chOff x="6104806" y="2944738"/>
            <a:chExt cx="4032448" cy="760898"/>
          </a:xfrm>
        </p:grpSpPr>
        <p:sp>
          <p:nvSpPr>
            <p:cNvPr id="141" name="Google Shape;141;p2"/>
            <p:cNvSpPr txBox="1"/>
            <p:nvPr/>
          </p:nvSpPr>
          <p:spPr>
            <a:xfrm>
              <a:off x="6109889" y="3160951"/>
              <a:ext cx="4027365" cy="544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E’ un servizio che ti aiuta nella gestione del circolante in maniera diversa e complementare rispetto al SBF e/o anticipi bancari e factoring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6104806" y="2944738"/>
              <a:ext cx="4032448" cy="32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1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Semplicità:</a:t>
              </a: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38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4637136" y="3381827"/>
            <a:ext cx="4875856" cy="618232"/>
            <a:chOff x="6104806" y="3882715"/>
            <a:chExt cx="4032448" cy="760900"/>
          </a:xfrm>
        </p:grpSpPr>
        <p:sp>
          <p:nvSpPr>
            <p:cNvPr id="144" name="Google Shape;144;p2"/>
            <p:cNvSpPr txBox="1"/>
            <p:nvPr/>
          </p:nvSpPr>
          <p:spPr>
            <a:xfrm>
              <a:off x="6109889" y="4098930"/>
              <a:ext cx="4027365" cy="544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E’ un servizio di acquisto fatture in pro soluto che ti permette di liberarti del rischio di mancato pagamento e soprattutto ti permette di incassare subito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6104806" y="3882715"/>
              <a:ext cx="4032448" cy="32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1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Sicurezza</a:t>
              </a: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38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2"/>
          <p:cNvGrpSpPr/>
          <p:nvPr/>
        </p:nvGrpSpPr>
        <p:grpSpPr>
          <a:xfrm>
            <a:off x="4642428" y="4190307"/>
            <a:ext cx="4719286" cy="618230"/>
            <a:chOff x="6104806" y="4820696"/>
            <a:chExt cx="4032448" cy="760898"/>
          </a:xfrm>
        </p:grpSpPr>
        <p:sp>
          <p:nvSpPr>
            <p:cNvPr id="147" name="Google Shape;147;p2"/>
            <p:cNvSpPr txBox="1"/>
            <p:nvPr/>
          </p:nvSpPr>
          <p:spPr>
            <a:xfrm>
              <a:off x="6109889" y="5036909"/>
              <a:ext cx="4027365" cy="544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Il servizio non ha obbligo di cessione continuativa quindi permette di ottimizzare i flussi di cassa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6104806" y="4820696"/>
              <a:ext cx="4032448" cy="32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1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Libertà: </a:t>
              </a:r>
              <a:endParaRPr sz="1138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2"/>
          <p:cNvGrpSpPr/>
          <p:nvPr/>
        </p:nvGrpSpPr>
        <p:grpSpPr>
          <a:xfrm>
            <a:off x="3827474" y="2615836"/>
            <a:ext cx="814954" cy="2931577"/>
            <a:chOff x="5108299" y="1676533"/>
            <a:chExt cx="964679" cy="4463198"/>
          </a:xfrm>
        </p:grpSpPr>
        <p:sp>
          <p:nvSpPr>
            <p:cNvPr id="150" name="Google Shape;150;p2"/>
            <p:cNvSpPr txBox="1"/>
            <p:nvPr/>
          </p:nvSpPr>
          <p:spPr>
            <a:xfrm>
              <a:off x="5108299" y="1676533"/>
              <a:ext cx="964679" cy="1028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88"/>
                <a:buFont typeface="Arial"/>
                <a:buNone/>
              </a:pPr>
              <a:r>
                <a:rPr lang="it-IT" sz="438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5108299" y="2821588"/>
              <a:ext cx="964679" cy="1028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88"/>
                <a:buFont typeface="Arial"/>
                <a:buNone/>
              </a:pPr>
              <a:r>
                <a:rPr lang="it-IT" sz="4388" b="0" i="0" u="none" strike="noStrike" cap="none">
                  <a:solidFill>
                    <a:srgbClr val="A9A9FA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5108299" y="3966639"/>
              <a:ext cx="964679" cy="1028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88"/>
                <a:buFont typeface="Arial"/>
                <a:buNone/>
              </a:pPr>
              <a:r>
                <a:rPr lang="it-IT" sz="438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"/>
            <p:cNvSpPr txBox="1"/>
            <p:nvPr/>
          </p:nvSpPr>
          <p:spPr>
            <a:xfrm>
              <a:off x="5108299" y="5111694"/>
              <a:ext cx="964679" cy="1028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88"/>
                <a:buFont typeface="Arial"/>
                <a:buNone/>
              </a:pPr>
              <a:r>
                <a:rPr lang="it-IT" sz="4388" b="0" i="0" u="none" strike="noStrike" cap="none">
                  <a:solidFill>
                    <a:srgbClr val="09097F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154;p2"/>
          <p:cNvGrpSpPr/>
          <p:nvPr/>
        </p:nvGrpSpPr>
        <p:grpSpPr>
          <a:xfrm>
            <a:off x="956229" y="2912751"/>
            <a:ext cx="2233590" cy="2094126"/>
            <a:chOff x="550757" y="1387754"/>
            <a:chExt cx="3757289" cy="3992467"/>
          </a:xfrm>
        </p:grpSpPr>
        <p:grpSp>
          <p:nvGrpSpPr>
            <p:cNvPr id="155" name="Google Shape;155;p2"/>
            <p:cNvGrpSpPr/>
            <p:nvPr/>
          </p:nvGrpSpPr>
          <p:grpSpPr>
            <a:xfrm>
              <a:off x="665436" y="1387754"/>
              <a:ext cx="3642610" cy="3926328"/>
              <a:chOff x="1939638" y="1793755"/>
              <a:chExt cx="3387375" cy="3651214"/>
            </a:xfrm>
          </p:grpSpPr>
          <p:sp>
            <p:nvSpPr>
              <p:cNvPr id="156" name="Google Shape;156;p2"/>
              <p:cNvSpPr/>
              <p:nvPr/>
            </p:nvSpPr>
            <p:spPr>
              <a:xfrm>
                <a:off x="2128200" y="1793755"/>
                <a:ext cx="3198813" cy="3487736"/>
              </a:xfrm>
              <a:custGeom>
                <a:avLst/>
                <a:gdLst/>
                <a:ahLst/>
                <a:cxnLst/>
                <a:rect l="l" t="t" r="r" b="b"/>
                <a:pathLst>
                  <a:path w="853" h="930" extrusionOk="0">
                    <a:moveTo>
                      <a:pt x="630" y="372"/>
                    </a:moveTo>
                    <a:cubicBezTo>
                      <a:pt x="717" y="372"/>
                      <a:pt x="717" y="372"/>
                      <a:pt x="717" y="372"/>
                    </a:cubicBezTo>
                    <a:cubicBezTo>
                      <a:pt x="800" y="372"/>
                      <a:pt x="811" y="470"/>
                      <a:pt x="765" y="502"/>
                    </a:cubicBezTo>
                    <a:cubicBezTo>
                      <a:pt x="754" y="510"/>
                      <a:pt x="752" y="506"/>
                      <a:pt x="766" y="511"/>
                    </a:cubicBezTo>
                    <a:cubicBezTo>
                      <a:pt x="853" y="540"/>
                      <a:pt x="828" y="657"/>
                      <a:pt x="759" y="664"/>
                    </a:cubicBezTo>
                    <a:cubicBezTo>
                      <a:pt x="746" y="666"/>
                      <a:pt x="746" y="663"/>
                      <a:pt x="758" y="669"/>
                    </a:cubicBezTo>
                    <a:cubicBezTo>
                      <a:pt x="809" y="697"/>
                      <a:pt x="794" y="801"/>
                      <a:pt x="715" y="802"/>
                    </a:cubicBezTo>
                    <a:cubicBezTo>
                      <a:pt x="680" y="802"/>
                      <a:pt x="693" y="800"/>
                      <a:pt x="707" y="817"/>
                    </a:cubicBezTo>
                    <a:cubicBezTo>
                      <a:pt x="737" y="853"/>
                      <a:pt x="726" y="920"/>
                      <a:pt x="655" y="923"/>
                    </a:cubicBezTo>
                    <a:cubicBezTo>
                      <a:pt x="534" y="929"/>
                      <a:pt x="376" y="930"/>
                      <a:pt x="259" y="876"/>
                    </a:cubicBezTo>
                    <a:cubicBezTo>
                      <a:pt x="162" y="830"/>
                      <a:pt x="104" y="852"/>
                      <a:pt x="0" y="852"/>
                    </a:cubicBezTo>
                    <a:cubicBezTo>
                      <a:pt x="0" y="447"/>
                      <a:pt x="0" y="447"/>
                      <a:pt x="0" y="447"/>
                    </a:cubicBezTo>
                    <a:cubicBezTo>
                      <a:pt x="96" y="450"/>
                      <a:pt x="161" y="475"/>
                      <a:pt x="253" y="435"/>
                    </a:cubicBezTo>
                    <a:cubicBezTo>
                      <a:pt x="322" y="404"/>
                      <a:pt x="360" y="368"/>
                      <a:pt x="412" y="309"/>
                    </a:cubicBezTo>
                    <a:cubicBezTo>
                      <a:pt x="466" y="248"/>
                      <a:pt x="522" y="220"/>
                      <a:pt x="554" y="137"/>
                    </a:cubicBezTo>
                    <a:cubicBezTo>
                      <a:pt x="594" y="0"/>
                      <a:pt x="700" y="95"/>
                      <a:pt x="667" y="210"/>
                    </a:cubicBezTo>
                    <a:cubicBezTo>
                      <a:pt x="647" y="266"/>
                      <a:pt x="631" y="295"/>
                      <a:pt x="600" y="335"/>
                    </a:cubicBezTo>
                    <a:cubicBezTo>
                      <a:pt x="586" y="354"/>
                      <a:pt x="593" y="372"/>
                      <a:pt x="630" y="372"/>
                    </a:cubicBezTo>
                    <a:close/>
                  </a:path>
                </a:pathLst>
              </a:custGeom>
              <a:solidFill>
                <a:srgbClr val="09097F"/>
              </a:solidFill>
              <a:ln>
                <a:noFill/>
              </a:ln>
            </p:spPr>
            <p:txBody>
              <a:bodyPr spcFirstLastPara="1" wrap="square" lIns="74275" tIns="37125" rIns="74275" bIns="371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94"/>
                  <a:buFont typeface="Arial"/>
                  <a:buNone/>
                </a:pPr>
                <a:endParaRPr sz="2194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2033919" y="1875493"/>
                <a:ext cx="3198813" cy="3487738"/>
              </a:xfrm>
              <a:custGeom>
                <a:avLst/>
                <a:gdLst/>
                <a:ahLst/>
                <a:cxnLst/>
                <a:rect l="l" t="t" r="r" b="b"/>
                <a:pathLst>
                  <a:path w="853" h="930" extrusionOk="0">
                    <a:moveTo>
                      <a:pt x="630" y="372"/>
                    </a:moveTo>
                    <a:cubicBezTo>
                      <a:pt x="717" y="372"/>
                      <a:pt x="717" y="372"/>
                      <a:pt x="717" y="372"/>
                    </a:cubicBezTo>
                    <a:cubicBezTo>
                      <a:pt x="800" y="372"/>
                      <a:pt x="811" y="470"/>
                      <a:pt x="765" y="502"/>
                    </a:cubicBezTo>
                    <a:cubicBezTo>
                      <a:pt x="754" y="510"/>
                      <a:pt x="752" y="506"/>
                      <a:pt x="766" y="511"/>
                    </a:cubicBezTo>
                    <a:cubicBezTo>
                      <a:pt x="853" y="540"/>
                      <a:pt x="828" y="657"/>
                      <a:pt x="759" y="664"/>
                    </a:cubicBezTo>
                    <a:cubicBezTo>
                      <a:pt x="746" y="666"/>
                      <a:pt x="746" y="663"/>
                      <a:pt x="758" y="669"/>
                    </a:cubicBezTo>
                    <a:cubicBezTo>
                      <a:pt x="809" y="697"/>
                      <a:pt x="794" y="801"/>
                      <a:pt x="715" y="802"/>
                    </a:cubicBezTo>
                    <a:cubicBezTo>
                      <a:pt x="680" y="802"/>
                      <a:pt x="693" y="800"/>
                      <a:pt x="707" y="817"/>
                    </a:cubicBezTo>
                    <a:cubicBezTo>
                      <a:pt x="737" y="853"/>
                      <a:pt x="726" y="920"/>
                      <a:pt x="655" y="923"/>
                    </a:cubicBezTo>
                    <a:cubicBezTo>
                      <a:pt x="534" y="929"/>
                      <a:pt x="376" y="930"/>
                      <a:pt x="259" y="876"/>
                    </a:cubicBezTo>
                    <a:cubicBezTo>
                      <a:pt x="162" y="830"/>
                      <a:pt x="104" y="852"/>
                      <a:pt x="0" y="852"/>
                    </a:cubicBezTo>
                    <a:cubicBezTo>
                      <a:pt x="0" y="447"/>
                      <a:pt x="0" y="447"/>
                      <a:pt x="0" y="447"/>
                    </a:cubicBezTo>
                    <a:cubicBezTo>
                      <a:pt x="96" y="450"/>
                      <a:pt x="161" y="475"/>
                      <a:pt x="253" y="435"/>
                    </a:cubicBezTo>
                    <a:cubicBezTo>
                      <a:pt x="322" y="404"/>
                      <a:pt x="360" y="368"/>
                      <a:pt x="412" y="309"/>
                    </a:cubicBezTo>
                    <a:cubicBezTo>
                      <a:pt x="466" y="248"/>
                      <a:pt x="522" y="220"/>
                      <a:pt x="554" y="137"/>
                    </a:cubicBezTo>
                    <a:cubicBezTo>
                      <a:pt x="594" y="0"/>
                      <a:pt x="700" y="95"/>
                      <a:pt x="667" y="210"/>
                    </a:cubicBezTo>
                    <a:cubicBezTo>
                      <a:pt x="647" y="266"/>
                      <a:pt x="631" y="295"/>
                      <a:pt x="600" y="335"/>
                    </a:cubicBezTo>
                    <a:cubicBezTo>
                      <a:pt x="586" y="354"/>
                      <a:pt x="593" y="372"/>
                      <a:pt x="630" y="372"/>
                    </a:cubicBezTo>
                    <a:close/>
                  </a:path>
                </a:pathLst>
              </a:custGeom>
              <a:solidFill>
                <a:srgbClr val="1010CF"/>
              </a:solidFill>
              <a:ln>
                <a:noFill/>
              </a:ln>
            </p:spPr>
            <p:txBody>
              <a:bodyPr spcFirstLastPara="1" wrap="square" lIns="74275" tIns="37125" rIns="74275" bIns="371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94"/>
                  <a:buFont typeface="Arial"/>
                  <a:buNone/>
                </a:pPr>
                <a:endParaRPr sz="2194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1939638" y="1957232"/>
                <a:ext cx="3198813" cy="3487737"/>
              </a:xfrm>
              <a:custGeom>
                <a:avLst/>
                <a:gdLst/>
                <a:ahLst/>
                <a:cxnLst/>
                <a:rect l="l" t="t" r="r" b="b"/>
                <a:pathLst>
                  <a:path w="853" h="930" extrusionOk="0">
                    <a:moveTo>
                      <a:pt x="630" y="372"/>
                    </a:moveTo>
                    <a:cubicBezTo>
                      <a:pt x="717" y="372"/>
                      <a:pt x="717" y="372"/>
                      <a:pt x="717" y="372"/>
                    </a:cubicBezTo>
                    <a:cubicBezTo>
                      <a:pt x="800" y="372"/>
                      <a:pt x="811" y="470"/>
                      <a:pt x="765" y="502"/>
                    </a:cubicBezTo>
                    <a:cubicBezTo>
                      <a:pt x="754" y="510"/>
                      <a:pt x="752" y="506"/>
                      <a:pt x="766" y="511"/>
                    </a:cubicBezTo>
                    <a:cubicBezTo>
                      <a:pt x="853" y="540"/>
                      <a:pt x="828" y="657"/>
                      <a:pt x="759" y="664"/>
                    </a:cubicBezTo>
                    <a:cubicBezTo>
                      <a:pt x="746" y="666"/>
                      <a:pt x="746" y="663"/>
                      <a:pt x="758" y="669"/>
                    </a:cubicBezTo>
                    <a:cubicBezTo>
                      <a:pt x="809" y="697"/>
                      <a:pt x="794" y="801"/>
                      <a:pt x="715" y="802"/>
                    </a:cubicBezTo>
                    <a:cubicBezTo>
                      <a:pt x="680" y="802"/>
                      <a:pt x="693" y="800"/>
                      <a:pt x="707" y="817"/>
                    </a:cubicBezTo>
                    <a:cubicBezTo>
                      <a:pt x="737" y="853"/>
                      <a:pt x="726" y="920"/>
                      <a:pt x="655" y="923"/>
                    </a:cubicBezTo>
                    <a:cubicBezTo>
                      <a:pt x="534" y="929"/>
                      <a:pt x="376" y="930"/>
                      <a:pt x="259" y="876"/>
                    </a:cubicBezTo>
                    <a:cubicBezTo>
                      <a:pt x="162" y="830"/>
                      <a:pt x="104" y="852"/>
                      <a:pt x="0" y="852"/>
                    </a:cubicBezTo>
                    <a:cubicBezTo>
                      <a:pt x="0" y="447"/>
                      <a:pt x="0" y="447"/>
                      <a:pt x="0" y="447"/>
                    </a:cubicBezTo>
                    <a:cubicBezTo>
                      <a:pt x="96" y="450"/>
                      <a:pt x="161" y="475"/>
                      <a:pt x="253" y="435"/>
                    </a:cubicBezTo>
                    <a:cubicBezTo>
                      <a:pt x="322" y="404"/>
                      <a:pt x="360" y="368"/>
                      <a:pt x="412" y="309"/>
                    </a:cubicBezTo>
                    <a:cubicBezTo>
                      <a:pt x="466" y="248"/>
                      <a:pt x="522" y="220"/>
                      <a:pt x="554" y="137"/>
                    </a:cubicBezTo>
                    <a:cubicBezTo>
                      <a:pt x="594" y="0"/>
                      <a:pt x="700" y="95"/>
                      <a:pt x="667" y="210"/>
                    </a:cubicBezTo>
                    <a:cubicBezTo>
                      <a:pt x="647" y="266"/>
                      <a:pt x="631" y="295"/>
                      <a:pt x="600" y="335"/>
                    </a:cubicBezTo>
                    <a:cubicBezTo>
                      <a:pt x="586" y="354"/>
                      <a:pt x="593" y="372"/>
                      <a:pt x="630" y="372"/>
                    </a:cubicBezTo>
                    <a:close/>
                  </a:path>
                </a:pathLst>
              </a:custGeom>
              <a:solidFill>
                <a:srgbClr val="9797F9"/>
              </a:solidFill>
              <a:ln>
                <a:noFill/>
              </a:ln>
            </p:spPr>
            <p:txBody>
              <a:bodyPr spcFirstLastPara="1" wrap="square" lIns="74275" tIns="37125" rIns="74275" bIns="371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94"/>
                  <a:buFont typeface="Arial"/>
                  <a:buNone/>
                </a:pPr>
                <a:endParaRPr sz="2194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59" name="Google Shape;15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0757" y="1775053"/>
              <a:ext cx="3458517" cy="360516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0" name="Google Shape;16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76" y="6116229"/>
            <a:ext cx="2078192" cy="5652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2"/>
          <p:cNvGrpSpPr/>
          <p:nvPr/>
        </p:nvGrpSpPr>
        <p:grpSpPr>
          <a:xfrm>
            <a:off x="4653196" y="4919802"/>
            <a:ext cx="4708518" cy="793343"/>
            <a:chOff x="6104806" y="4820696"/>
            <a:chExt cx="4032448" cy="976422"/>
          </a:xfrm>
        </p:grpSpPr>
        <p:sp>
          <p:nvSpPr>
            <p:cNvPr id="162" name="Google Shape;162;p2"/>
            <p:cNvSpPr txBox="1"/>
            <p:nvPr/>
          </p:nvSpPr>
          <p:spPr>
            <a:xfrm>
              <a:off x="6109889" y="5036909"/>
              <a:ext cx="4027365" cy="7602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Il sottostante dell’operazione è una cartolarizzazione quindi il servizio non impegna le tue linee bancarie, non richiede garanzie né personali né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reali e migliora il tuo rating bancario rispetto alle operazioni tradizionali.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6104806" y="4820696"/>
              <a:ext cx="4032448" cy="32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8"/>
                <a:buFont typeface="Arial"/>
                <a:buNone/>
              </a:pPr>
              <a:r>
                <a:rPr lang="it-IT" sz="1138" b="1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Convenienza:</a:t>
              </a:r>
              <a:r>
                <a:rPr lang="it-IT" sz="1138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38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2"/>
          <p:cNvSpPr txBox="1">
            <a:spLocks noGrp="1"/>
          </p:cNvSpPr>
          <p:nvPr>
            <p:ph type="body" idx="1"/>
          </p:nvPr>
        </p:nvSpPr>
        <p:spPr>
          <a:xfrm>
            <a:off x="0" y="277178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None/>
            </a:pPr>
            <a:r>
              <a:rPr lang="it-IT" sz="3575">
                <a:solidFill>
                  <a:schemeClr val="lt1"/>
                </a:solidFill>
              </a:rPr>
              <a:t>Invoice Trading</a:t>
            </a:r>
            <a:endParaRPr/>
          </a:p>
        </p:txBody>
      </p:sp>
      <p:pic>
        <p:nvPicPr>
          <p:cNvPr id="165" name="Google Shape;16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"/>
          <p:cNvSpPr txBox="1">
            <a:spLocks noGrp="1"/>
          </p:cNvSpPr>
          <p:nvPr>
            <p:ph type="body" idx="1"/>
          </p:nvPr>
        </p:nvSpPr>
        <p:spPr>
          <a:xfrm>
            <a:off x="0" y="277178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None/>
            </a:pPr>
            <a:r>
              <a:rPr lang="it-IT" sz="3575">
                <a:solidFill>
                  <a:schemeClr val="lt1"/>
                </a:solidFill>
              </a:rPr>
              <a:t>Come funziona</a:t>
            </a:r>
            <a:endParaRPr sz="3575">
              <a:solidFill>
                <a:schemeClr val="lt1"/>
              </a:solidFill>
            </a:endParaRPr>
          </a:p>
        </p:txBody>
      </p:sp>
      <p:pic>
        <p:nvPicPr>
          <p:cNvPr id="172" name="Google Shape;17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34" y="6032182"/>
            <a:ext cx="2078192" cy="56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"/>
          <p:cNvSpPr/>
          <p:nvPr/>
        </p:nvSpPr>
        <p:spPr>
          <a:xfrm>
            <a:off x="7802880" y="1758928"/>
            <a:ext cx="1718617" cy="17307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452846" y="5076027"/>
            <a:ext cx="4605787" cy="54122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118829" y="1379633"/>
            <a:ext cx="2261202" cy="90668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4FB38E7-56ED-46A5-9008-8D652CD05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2" y="1240749"/>
            <a:ext cx="8686615" cy="427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34" y="6032182"/>
            <a:ext cx="2078192" cy="56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4"/>
          <p:cNvSpPr txBox="1"/>
          <p:nvPr/>
        </p:nvSpPr>
        <p:spPr>
          <a:xfrm>
            <a:off x="343959" y="2610765"/>
            <a:ext cx="2827800" cy="235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Società di Capitale, di Persone, Consorzi o Cooperative  </a:t>
            </a:r>
            <a:r>
              <a:rPr lang="it-IT" sz="12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(senza pregiudizievoli)</a:t>
            </a:r>
            <a:endParaRPr sz="12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69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Fatturato &gt;= 250 mila euro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Sede Legale in Italia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Società con almeno 2 bilanci depositati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NO Pubblica Amministrazione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498136" y="1690980"/>
            <a:ext cx="2519300" cy="51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lang="it-IT" sz="2450" b="1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Impresa / Cedente</a:t>
            </a:r>
            <a:endParaRPr sz="2450" b="1" i="0" u="sng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3250927" y="2565090"/>
            <a:ext cx="2827800" cy="27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Società di Capitale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it-IT" sz="12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(senza pregiudizievoli)</a:t>
            </a:r>
            <a:endParaRPr sz="12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69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Fatturato &gt;= 1 mln di euro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Sede Legale in Italia, Svizzera, Germania, Francia, Spagna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2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Società con almeno 2 bilanci depositati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2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NO Pubblica Amministrazione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2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NO Infragruppo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 txBox="1"/>
          <p:nvPr/>
        </p:nvSpPr>
        <p:spPr>
          <a:xfrm>
            <a:off x="6800493" y="2570810"/>
            <a:ext cx="2909700" cy="25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Pagamento con bonifico bancario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69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Importo &gt;= 1.000 euro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Vita residua &lt;= 150 gg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NO Divieto di Cessione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Fatture in euro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985"/>
              </a:spcBef>
              <a:spcAft>
                <a:spcPts val="0"/>
              </a:spcAft>
              <a:buClr>
                <a:srgbClr val="1010CF"/>
              </a:buClr>
              <a:buSzPts val="1550"/>
              <a:buFont typeface="Times New Roman"/>
              <a:buChar char="•"/>
            </a:pPr>
            <a:r>
              <a:rPr lang="it-IT" sz="155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Elettroniche (marcate SDI), prive di contestazioni e non scadute</a:t>
            </a:r>
            <a:endParaRPr sz="155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3329308" y="1695342"/>
            <a:ext cx="3287396" cy="51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lang="it-IT" sz="2450" b="1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Investitore / Cessionario</a:t>
            </a:r>
            <a:endParaRPr sz="2450" b="1" i="0" u="sng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 txBox="1"/>
          <p:nvPr/>
        </p:nvSpPr>
        <p:spPr>
          <a:xfrm>
            <a:off x="6624546" y="1696700"/>
            <a:ext cx="1804477" cy="51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lang="it-IT" sz="2450" b="1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Fatture</a:t>
            </a:r>
            <a:endParaRPr sz="2450" b="1" i="0" u="sng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0" y="277178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Font typeface="Arial"/>
              <a:buNone/>
            </a:pPr>
            <a:r>
              <a:rPr lang="it-IT" sz="35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Criteri di Ammissibilità</a:t>
            </a:r>
            <a:endParaRPr sz="357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5"/>
          <p:cNvGrpSpPr/>
          <p:nvPr/>
        </p:nvGrpSpPr>
        <p:grpSpPr>
          <a:xfrm>
            <a:off x="4948999" y="2338516"/>
            <a:ext cx="4960232" cy="3010096"/>
            <a:chOff x="4567071" y="1844824"/>
            <a:chExt cx="6113041" cy="3704733"/>
          </a:xfrm>
        </p:grpSpPr>
        <p:sp>
          <p:nvSpPr>
            <p:cNvPr id="195" name="Google Shape;195;p5"/>
            <p:cNvSpPr/>
            <p:nvPr/>
          </p:nvSpPr>
          <p:spPr>
            <a:xfrm>
              <a:off x="4580881" y="3930857"/>
              <a:ext cx="1676901" cy="1618700"/>
            </a:xfrm>
            <a:custGeom>
              <a:avLst/>
              <a:gdLst/>
              <a:ahLst/>
              <a:cxnLst/>
              <a:rect l="l" t="t" r="r" b="b"/>
              <a:pathLst>
                <a:path w="1676901" h="1618700" extrusionOk="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3" y="1333627"/>
                    <a:pt x="1668023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4572000" y="3731342"/>
              <a:ext cx="1676901" cy="864097"/>
            </a:xfrm>
            <a:custGeom>
              <a:avLst/>
              <a:gdLst/>
              <a:ahLst/>
              <a:cxnLst/>
              <a:rect l="l" t="t" r="r" b="b"/>
              <a:pathLst>
                <a:path w="1676901" h="864097" extrusionOk="0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6228184" y="1844824"/>
              <a:ext cx="4451928" cy="864096"/>
            </a:xfrm>
            <a:prstGeom prst="rect">
              <a:avLst/>
            </a:pr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4577918" y="1844826"/>
              <a:ext cx="1668022" cy="1822884"/>
            </a:xfrm>
            <a:custGeom>
              <a:avLst/>
              <a:gdLst/>
              <a:ahLst/>
              <a:cxnLst/>
              <a:rect l="l" t="t" r="r" b="b"/>
              <a:pathLst>
                <a:path w="1668022" h="1822884" extrusionOk="0">
                  <a:moveTo>
                    <a:pt x="0" y="1713389"/>
                  </a:moveTo>
                  <a:lnTo>
                    <a:pt x="1664192" y="0"/>
                  </a:lnTo>
                  <a:cubicBezTo>
                    <a:pt x="1665469" y="287390"/>
                    <a:pt x="1666745" y="567827"/>
                    <a:pt x="1668022" y="855217"/>
                  </a:cubicBezTo>
                  <a:lnTo>
                    <a:pt x="35511" y="1822884"/>
                  </a:lnTo>
                  <a:lnTo>
                    <a:pt x="0" y="1713389"/>
                  </a:lnTo>
                  <a:close/>
                </a:path>
              </a:pathLst>
            </a:cu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6228184" y="2787832"/>
              <a:ext cx="4451928" cy="864096"/>
            </a:xfrm>
            <a:prstGeom prst="rect">
              <a:avLst/>
            </a:pr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6228184" y="3730840"/>
              <a:ext cx="4451928" cy="864096"/>
            </a:xfrm>
            <a:prstGeom prst="rect">
              <a:avLst/>
            </a:pr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6228184" y="4673848"/>
              <a:ext cx="4451928" cy="864096"/>
            </a:xfrm>
            <a:prstGeom prst="rect">
              <a:avLst/>
            </a:pr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567071" y="2791036"/>
              <a:ext cx="1685778" cy="1002679"/>
            </a:xfrm>
            <a:custGeom>
              <a:avLst/>
              <a:gdLst/>
              <a:ahLst/>
              <a:cxnLst/>
              <a:rect l="l" t="t" r="r" b="b"/>
              <a:pathLst>
                <a:path w="1685778" h="1002679" extrusionOk="0">
                  <a:moveTo>
                    <a:pt x="0" y="905521"/>
                  </a:moveTo>
                  <a:lnTo>
                    <a:pt x="1668023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solidFill>
              <a:srgbClr val="1010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" name="Google Shape;203;p5"/>
          <p:cNvGrpSpPr/>
          <p:nvPr/>
        </p:nvGrpSpPr>
        <p:grpSpPr>
          <a:xfrm flipH="1">
            <a:off x="-3233" y="2346168"/>
            <a:ext cx="4972761" cy="3008532"/>
            <a:chOff x="4474601" y="1837871"/>
            <a:chExt cx="6121796" cy="3702808"/>
          </a:xfrm>
        </p:grpSpPr>
        <p:sp>
          <p:nvSpPr>
            <p:cNvPr id="204" name="Google Shape;204;p5"/>
            <p:cNvSpPr/>
            <p:nvPr/>
          </p:nvSpPr>
          <p:spPr>
            <a:xfrm>
              <a:off x="4488401" y="3921979"/>
              <a:ext cx="1676901" cy="1618700"/>
            </a:xfrm>
            <a:custGeom>
              <a:avLst/>
              <a:gdLst/>
              <a:ahLst/>
              <a:cxnLst/>
              <a:rect l="l" t="t" r="r" b="b"/>
              <a:pathLst>
                <a:path w="1676901" h="1618700" extrusionOk="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2" y="1333627"/>
                    <a:pt x="1668022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4479520" y="3731342"/>
              <a:ext cx="1676901" cy="864097"/>
            </a:xfrm>
            <a:custGeom>
              <a:avLst/>
              <a:gdLst/>
              <a:ahLst/>
              <a:cxnLst/>
              <a:rect l="l" t="t" r="r" b="b"/>
              <a:pathLst>
                <a:path w="1676901" h="864097" extrusionOk="0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 rot="10800000">
              <a:off x="6144963" y="1844824"/>
              <a:ext cx="4451434" cy="864096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4485442" y="1837871"/>
              <a:ext cx="1670406" cy="1829838"/>
            </a:xfrm>
            <a:custGeom>
              <a:avLst/>
              <a:gdLst/>
              <a:ahLst/>
              <a:cxnLst/>
              <a:rect l="l" t="t" r="r" b="b"/>
              <a:pathLst>
                <a:path w="1670406" h="1829838" extrusionOk="0">
                  <a:moveTo>
                    <a:pt x="0" y="1720343"/>
                  </a:moveTo>
                  <a:lnTo>
                    <a:pt x="1669865" y="0"/>
                  </a:lnTo>
                  <a:cubicBezTo>
                    <a:pt x="1672302" y="287390"/>
                    <a:pt x="1665585" y="574781"/>
                    <a:pt x="1668022" y="862171"/>
                  </a:cubicBezTo>
                  <a:lnTo>
                    <a:pt x="35511" y="1829838"/>
                  </a:lnTo>
                  <a:lnTo>
                    <a:pt x="0" y="1720343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 rot="10800000">
              <a:off x="6144962" y="2787832"/>
              <a:ext cx="4451434" cy="864096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 rot="10800000">
              <a:off x="6135715" y="3730840"/>
              <a:ext cx="4451434" cy="864096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 rot="10800000">
              <a:off x="6135715" y="4673848"/>
              <a:ext cx="4451434" cy="864096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4474601" y="2791036"/>
              <a:ext cx="1685778" cy="1002679"/>
            </a:xfrm>
            <a:custGeom>
              <a:avLst/>
              <a:gdLst/>
              <a:ahLst/>
              <a:cxnLst/>
              <a:rect l="l" t="t" r="r" b="b"/>
              <a:pathLst>
                <a:path w="1685778" h="1002679" extrusionOk="0">
                  <a:moveTo>
                    <a:pt x="0" y="905521"/>
                  </a:moveTo>
                  <a:lnTo>
                    <a:pt x="1678467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1010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5"/>
          <p:cNvGrpSpPr/>
          <p:nvPr/>
        </p:nvGrpSpPr>
        <p:grpSpPr>
          <a:xfrm>
            <a:off x="6454712" y="2411368"/>
            <a:ext cx="3155196" cy="417748"/>
            <a:chOff x="6417575" y="2011204"/>
            <a:chExt cx="2232250" cy="492397"/>
          </a:xfrm>
        </p:grpSpPr>
        <p:sp>
          <p:nvSpPr>
            <p:cNvPr id="213" name="Google Shape;213;p5"/>
            <p:cNvSpPr txBox="1"/>
            <p:nvPr/>
          </p:nvSpPr>
          <p:spPr>
            <a:xfrm>
              <a:off x="6417576" y="2217917"/>
              <a:ext cx="2232249" cy="285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 è richiesta alcuna garanzia né reale né personale</a:t>
              </a:r>
              <a:endParaRPr sz="9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Assenza di Garanzie Richieste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215;p5"/>
          <p:cNvGrpSpPr/>
          <p:nvPr/>
        </p:nvGrpSpPr>
        <p:grpSpPr>
          <a:xfrm>
            <a:off x="6454713" y="3184178"/>
            <a:ext cx="3017900" cy="567790"/>
            <a:chOff x="6417575" y="2011204"/>
            <a:chExt cx="2232250" cy="669250"/>
          </a:xfrm>
        </p:grpSpPr>
        <p:sp>
          <p:nvSpPr>
            <p:cNvPr id="216" name="Google Shape;216;p5"/>
            <p:cNvSpPr txBox="1"/>
            <p:nvPr/>
          </p:nvSpPr>
          <p:spPr>
            <a:xfrm>
              <a:off x="6417576" y="2217917"/>
              <a:ext cx="2232249" cy="4625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Consente di trasformare i crediti verso clienti in CASH FLOW aziendale</a:t>
              </a:r>
              <a:endParaRPr sz="9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Smobilizza i tuoi crediti</a:t>
              </a:r>
              <a:endParaRPr sz="975" b="1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p5"/>
          <p:cNvGrpSpPr/>
          <p:nvPr/>
        </p:nvGrpSpPr>
        <p:grpSpPr>
          <a:xfrm>
            <a:off x="6454713" y="3949776"/>
            <a:ext cx="3442141" cy="717832"/>
            <a:chOff x="6417575" y="2011204"/>
            <a:chExt cx="2232250" cy="846105"/>
          </a:xfrm>
        </p:grpSpPr>
        <p:sp>
          <p:nvSpPr>
            <p:cNvPr id="219" name="Google Shape;219;p5"/>
            <p:cNvSpPr txBox="1"/>
            <p:nvPr/>
          </p:nvSpPr>
          <p:spPr>
            <a:xfrm>
              <a:off x="6417576" y="2217918"/>
              <a:ext cx="2232249" cy="639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Il Costo è chiaro , certo e trasparente. I costi di cessione sono deducibili fiscalmente</a:t>
              </a:r>
              <a:endParaRPr sz="9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endParaRPr sz="9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Trasparenza e deduzione dei Costi</a:t>
              </a:r>
              <a:endParaRPr sz="975" b="1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oogle Shape;221;p5"/>
          <p:cNvGrpSpPr/>
          <p:nvPr/>
        </p:nvGrpSpPr>
        <p:grpSpPr>
          <a:xfrm>
            <a:off x="6454715" y="4715369"/>
            <a:ext cx="3211376" cy="725526"/>
            <a:chOff x="6417575" y="2011204"/>
            <a:chExt cx="2232250" cy="855173"/>
          </a:xfrm>
        </p:grpSpPr>
        <p:sp>
          <p:nvSpPr>
            <p:cNvPr id="222" name="Google Shape;222;p5"/>
            <p:cNvSpPr txBox="1"/>
            <p:nvPr/>
          </p:nvSpPr>
          <p:spPr>
            <a:xfrm>
              <a:off x="6417576" y="2217917"/>
              <a:ext cx="2232249" cy="6484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Nessun </a:t>
              </a:r>
              <a:r>
                <a:rPr lang="it-IT" sz="1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obbligo di cessione continuativa. E’ possibile cedere anche una singola fattura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endParaRPr sz="9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Libertà di gestione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" name="Google Shape;224;p5"/>
          <p:cNvGrpSpPr/>
          <p:nvPr/>
        </p:nvGrpSpPr>
        <p:grpSpPr>
          <a:xfrm>
            <a:off x="-12039" y="2428114"/>
            <a:ext cx="3402650" cy="567790"/>
            <a:chOff x="6417575" y="2011204"/>
            <a:chExt cx="2232250" cy="669252"/>
          </a:xfrm>
        </p:grpSpPr>
        <p:sp>
          <p:nvSpPr>
            <p:cNvPr id="225" name="Google Shape;225;p5"/>
            <p:cNvSpPr txBox="1"/>
            <p:nvPr/>
          </p:nvSpPr>
          <p:spPr>
            <a:xfrm>
              <a:off x="6417576" y="2217918"/>
              <a:ext cx="2232249" cy="462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L’Invoice trading non viene segnalato in Ce.Ri. con effetti immediati riducendo i costi e le esposizioni bancarie </a:t>
              </a:r>
              <a:endParaRPr sz="975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Migliora il tuo rating bancario</a:t>
              </a: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975" b="1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" name="Google Shape;227;p5"/>
          <p:cNvGrpSpPr/>
          <p:nvPr/>
        </p:nvGrpSpPr>
        <p:grpSpPr>
          <a:xfrm>
            <a:off x="80756" y="3142079"/>
            <a:ext cx="3314310" cy="417748"/>
            <a:chOff x="6417575" y="2011204"/>
            <a:chExt cx="2232250" cy="492397"/>
          </a:xfrm>
        </p:grpSpPr>
        <p:sp>
          <p:nvSpPr>
            <p:cNvPr id="228" name="Google Shape;228;p5"/>
            <p:cNvSpPr txBox="1"/>
            <p:nvPr/>
          </p:nvSpPr>
          <p:spPr>
            <a:xfrm>
              <a:off x="6417576" y="2217916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Incassi subito il 90% e ti liberi dal rischio di insolvenza </a:t>
              </a:r>
              <a:endParaRPr sz="975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5"/>
            <p:cNvSpPr txBox="1"/>
            <p:nvPr/>
          </p:nvSpPr>
          <p:spPr>
            <a:xfrm>
              <a:off x="6417575" y="201120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Riduce il Richio di Credito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" name="Google Shape;230;p5"/>
          <p:cNvGrpSpPr/>
          <p:nvPr/>
        </p:nvGrpSpPr>
        <p:grpSpPr>
          <a:xfrm>
            <a:off x="-3233" y="3892210"/>
            <a:ext cx="3426718" cy="735249"/>
            <a:chOff x="6417575" y="1949614"/>
            <a:chExt cx="2232250" cy="866634"/>
          </a:xfrm>
        </p:grpSpPr>
        <p:sp>
          <p:nvSpPr>
            <p:cNvPr id="231" name="Google Shape;231;p5"/>
            <p:cNvSpPr txBox="1"/>
            <p:nvPr/>
          </p:nvSpPr>
          <p:spPr>
            <a:xfrm>
              <a:off x="6417576" y="2176858"/>
              <a:ext cx="2232249" cy="639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L’azienda si finanzia direttamente dal proprio ufficio compresa la gestione di eventuali insoluti. Tutto lo scambio di documenti avviene in digitale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 txBox="1"/>
            <p:nvPr/>
          </p:nvSpPr>
          <p:spPr>
            <a:xfrm>
              <a:off x="6417575" y="1949614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Riduce i costi amministrativi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5"/>
          <p:cNvGrpSpPr/>
          <p:nvPr/>
        </p:nvGrpSpPr>
        <p:grpSpPr>
          <a:xfrm>
            <a:off x="-124696" y="4664197"/>
            <a:ext cx="3528671" cy="726539"/>
            <a:chOff x="6417575" y="1939349"/>
            <a:chExt cx="2232249" cy="856369"/>
          </a:xfrm>
        </p:grpSpPr>
        <p:sp>
          <p:nvSpPr>
            <p:cNvPr id="234" name="Google Shape;234;p5"/>
            <p:cNvSpPr txBox="1"/>
            <p:nvPr/>
          </p:nvSpPr>
          <p:spPr>
            <a:xfrm>
              <a:off x="6417575" y="2156327"/>
              <a:ext cx="2232249" cy="639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ZERO addebiti per al messa a disposizione fondi,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ZERO commissioni sull’accordato,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0" i="0" u="none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ZERO commissioni di chiusura rapporto o altre spese accessorie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 txBox="1"/>
            <p:nvPr/>
          </p:nvSpPr>
          <p:spPr>
            <a:xfrm>
              <a:off x="6417575" y="1939349"/>
              <a:ext cx="2232249" cy="285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75"/>
                <a:buFont typeface="Arial"/>
                <a:buNone/>
              </a:pPr>
              <a:r>
                <a:rPr lang="it-IT" sz="975" b="1" i="0" u="sng" strike="noStrike" cap="none">
                  <a:solidFill>
                    <a:srgbClr val="1010CF"/>
                  </a:solidFill>
                  <a:latin typeface="Arial"/>
                  <a:ea typeface="Arial"/>
                  <a:cs typeface="Arial"/>
                  <a:sym typeface="Arial"/>
                </a:rPr>
                <a:t>Minori oneri finanziari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36;p5"/>
          <p:cNvGrpSpPr/>
          <p:nvPr/>
        </p:nvGrpSpPr>
        <p:grpSpPr>
          <a:xfrm>
            <a:off x="4041190" y="2940206"/>
            <a:ext cx="1818110" cy="1818110"/>
            <a:chOff x="3467528" y="2657377"/>
            <a:chExt cx="2237674" cy="2237674"/>
          </a:xfrm>
        </p:grpSpPr>
        <p:grpSp>
          <p:nvGrpSpPr>
            <p:cNvPr id="237" name="Google Shape;237;p5"/>
            <p:cNvGrpSpPr/>
            <p:nvPr/>
          </p:nvGrpSpPr>
          <p:grpSpPr>
            <a:xfrm>
              <a:off x="3467528" y="2657377"/>
              <a:ext cx="2237674" cy="2237674"/>
              <a:chOff x="3436380" y="2612003"/>
              <a:chExt cx="2237674" cy="2237674"/>
            </a:xfrm>
          </p:grpSpPr>
          <p:sp>
            <p:nvSpPr>
              <p:cNvPr id="238" name="Google Shape;238;p5"/>
              <p:cNvSpPr/>
              <p:nvPr/>
            </p:nvSpPr>
            <p:spPr>
              <a:xfrm>
                <a:off x="3436380" y="2612003"/>
                <a:ext cx="2237674" cy="2237674"/>
              </a:xfrm>
              <a:prstGeom prst="ellipse">
                <a:avLst/>
              </a:prstGeom>
              <a:solidFill>
                <a:schemeClr val="lt1">
                  <a:alpha val="5647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94"/>
                  <a:buFont typeface="Arial"/>
                  <a:buNone/>
                </a:pPr>
                <a:endParaRPr sz="2194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3914050" y="3089673"/>
                <a:ext cx="1282335" cy="1282335"/>
              </a:xfrm>
              <a:prstGeom prst="ellipse">
                <a:avLst/>
              </a:prstGeom>
              <a:solidFill>
                <a:srgbClr val="0909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94"/>
                  <a:buFont typeface="Arial"/>
                  <a:buNone/>
                </a:pPr>
                <a:endParaRPr sz="2194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0" name="Google Shape;240;p5"/>
            <p:cNvSpPr/>
            <p:nvPr/>
          </p:nvSpPr>
          <p:spPr>
            <a:xfrm>
              <a:off x="3695636" y="2885485"/>
              <a:ext cx="1781460" cy="1781460"/>
            </a:xfrm>
            <a:prstGeom prst="ellipse">
              <a:avLst/>
            </a:prstGeom>
            <a:noFill/>
            <a:ln w="19050" cap="flat" cmpd="sng">
              <a:solidFill>
                <a:srgbClr val="D8D8D8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4"/>
                <a:buFont typeface="Arial"/>
                <a:buNone/>
              </a:pPr>
              <a:endParaRPr sz="219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5"/>
          <p:cNvSpPr txBox="1"/>
          <p:nvPr/>
        </p:nvSpPr>
        <p:spPr>
          <a:xfrm>
            <a:off x="4429720" y="3596825"/>
            <a:ext cx="104147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Benefici per l’Impresa</a:t>
            </a:r>
            <a:endParaRPr sz="13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"/>
          <p:cNvSpPr txBox="1"/>
          <p:nvPr/>
        </p:nvSpPr>
        <p:spPr>
          <a:xfrm>
            <a:off x="185738" y="1414383"/>
            <a:ext cx="9286875" cy="46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Tramite la cessione del credito </a:t>
            </a:r>
            <a:r>
              <a:rPr lang="it-IT" sz="1800" b="1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PRO-SOLUTO  </a:t>
            </a:r>
            <a:r>
              <a:rPr lang="it-IT" sz="18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trasformi i tuoi </a:t>
            </a:r>
            <a:r>
              <a:rPr lang="it-IT" sz="1800" b="1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CREDITI VS CLIENTI </a:t>
            </a:r>
            <a:r>
              <a:rPr lang="it-IT" sz="18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it-IT" sz="1800" b="1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CASH FLOW</a:t>
            </a:r>
            <a:endParaRPr sz="1800" b="1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76" y="6116229"/>
            <a:ext cx="2078192" cy="56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5"/>
          <p:cNvSpPr txBox="1"/>
          <p:nvPr/>
        </p:nvSpPr>
        <p:spPr>
          <a:xfrm>
            <a:off x="0" y="277178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Font typeface="Arial"/>
              <a:buNone/>
            </a:pPr>
            <a:r>
              <a:rPr lang="it-IT" sz="35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Benefici per l’Impresa</a:t>
            </a:r>
            <a:endParaRPr sz="357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34" y="6032182"/>
            <a:ext cx="2078192" cy="56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6"/>
          <p:cNvSpPr txBox="1"/>
          <p:nvPr/>
        </p:nvSpPr>
        <p:spPr>
          <a:xfrm>
            <a:off x="6350150" y="1591564"/>
            <a:ext cx="3130855" cy="422273"/>
          </a:xfrm>
          <a:prstGeom prst="rect">
            <a:avLst/>
          </a:pr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segnalazione centrale rischi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6"/>
          <p:cNvSpPr txBox="1"/>
          <p:nvPr/>
        </p:nvSpPr>
        <p:spPr>
          <a:xfrm>
            <a:off x="3713408" y="1609402"/>
            <a:ext cx="2501811" cy="303929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87625" rIns="0" bIns="0" anchor="t" anchorCtr="0">
            <a:spAutoFit/>
          </a:bodyPr>
          <a:lstStyle/>
          <a:p>
            <a:pPr marL="781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Centrale Rischi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6"/>
          <p:cNvSpPr/>
          <p:nvPr/>
        </p:nvSpPr>
        <p:spPr>
          <a:xfrm>
            <a:off x="6353730" y="2503782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Immediato, 48 ora per erogare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6"/>
          <p:cNvSpPr/>
          <p:nvPr/>
        </p:nvSpPr>
        <p:spPr>
          <a:xfrm>
            <a:off x="6360954" y="3421445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90% (incluso IVA) - solo pro-soluto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6"/>
          <p:cNvSpPr/>
          <p:nvPr/>
        </p:nvSpPr>
        <p:spPr>
          <a:xfrm>
            <a:off x="6350150" y="2050068"/>
            <a:ext cx="3130855" cy="422275"/>
          </a:xfrm>
          <a:custGeom>
            <a:avLst/>
            <a:gdLst/>
            <a:ahLst/>
            <a:cxnLst/>
            <a:rect l="l" t="t" r="r" b="b"/>
            <a:pathLst>
              <a:path w="2569845" h="422275" extrusionOk="0">
                <a:moveTo>
                  <a:pt x="0" y="0"/>
                </a:moveTo>
                <a:lnTo>
                  <a:pt x="2569464" y="0"/>
                </a:lnTo>
                <a:lnTo>
                  <a:pt x="2569464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Interamente digitale in 3 giorni,  direttamente dall’ufficio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"/>
          <p:cNvSpPr/>
          <p:nvPr/>
        </p:nvSpPr>
        <p:spPr>
          <a:xfrm>
            <a:off x="6350682" y="2963376"/>
            <a:ext cx="3132402" cy="421005"/>
          </a:xfrm>
          <a:custGeom>
            <a:avLst/>
            <a:gdLst/>
            <a:ahLst/>
            <a:cxnLst/>
            <a:rect l="l" t="t" r="r" b="b"/>
            <a:pathLst>
              <a:path w="2571115" h="421004" extrusionOk="0">
                <a:moveTo>
                  <a:pt x="0" y="0"/>
                </a:moveTo>
                <a:lnTo>
                  <a:pt x="2570988" y="0"/>
                </a:lnTo>
                <a:lnTo>
                  <a:pt x="2570988" y="420624"/>
                </a:lnTo>
                <a:lnTo>
                  <a:pt x="0" y="420624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Non richieste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6351810" y="3879732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Merito di credito dell’azienda ceduta (cliente che paga la fattura)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6"/>
          <p:cNvSpPr/>
          <p:nvPr/>
        </p:nvSpPr>
        <p:spPr>
          <a:xfrm>
            <a:off x="6352245" y="4791515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Totale, scegli tu il singolo cliente ceduto  e la singola fattura da scontare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6348762" y="4333010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8" y="0"/>
                </a:lnTo>
                <a:lnTo>
                  <a:pt x="2570988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Deducibili fiscalmente e inseriti  tra le perdite su crediti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3718567" y="2155070"/>
            <a:ext cx="2501811" cy="224218"/>
          </a:xfrm>
          <a:custGeom>
            <a:avLst/>
            <a:gdLst/>
            <a:ahLst/>
            <a:cxnLst/>
            <a:rect l="l" t="t" r="r" b="b"/>
            <a:pathLst>
              <a:path w="1400810" h="429894" extrusionOk="0">
                <a:moveTo>
                  <a:pt x="0" y="0"/>
                </a:moveTo>
                <a:lnTo>
                  <a:pt x="1400555" y="0"/>
                </a:lnTo>
                <a:lnTo>
                  <a:pt x="1400555" y="429767"/>
                </a:lnTo>
                <a:lnTo>
                  <a:pt x="0" y="429767"/>
                </a:lnTo>
                <a:lnTo>
                  <a:pt x="0" y="0"/>
                </a:lnTo>
                <a:close/>
              </a:path>
            </a:pathLst>
          </a:cu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Processo di  iscrizione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3718567" y="2625114"/>
            <a:ext cx="2501811" cy="254702"/>
          </a:xfrm>
          <a:custGeom>
            <a:avLst/>
            <a:gdLst/>
            <a:ahLst/>
            <a:cxnLst/>
            <a:rect l="l" t="t" r="r" b="b"/>
            <a:pathLst>
              <a:path w="1400810" h="428625" extrusionOk="0">
                <a:moveTo>
                  <a:pt x="0" y="0"/>
                </a:moveTo>
                <a:lnTo>
                  <a:pt x="1400555" y="0"/>
                </a:lnTo>
                <a:lnTo>
                  <a:pt x="1400555" y="428243"/>
                </a:lnTo>
                <a:lnTo>
                  <a:pt x="0" y="428243"/>
                </a:lnTo>
                <a:lnTo>
                  <a:pt x="0" y="0"/>
                </a:lnTo>
                <a:close/>
              </a:path>
            </a:pathLst>
          </a:cu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Processo di  approvazione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3719460" y="3043990"/>
            <a:ext cx="2504080" cy="281487"/>
          </a:xfrm>
          <a:custGeom>
            <a:avLst/>
            <a:gdLst/>
            <a:ahLst/>
            <a:cxnLst/>
            <a:rect l="l" t="t" r="r" b="b"/>
            <a:pathLst>
              <a:path w="1402080" h="428625" extrusionOk="0">
                <a:moveTo>
                  <a:pt x="0" y="0"/>
                </a:moveTo>
                <a:lnTo>
                  <a:pt x="1402079" y="0"/>
                </a:lnTo>
                <a:lnTo>
                  <a:pt x="1402079" y="428243"/>
                </a:lnTo>
                <a:lnTo>
                  <a:pt x="0" y="428243"/>
                </a:lnTo>
                <a:lnTo>
                  <a:pt x="0" y="0"/>
                </a:lnTo>
                <a:close/>
              </a:path>
            </a:pathLst>
          </a:cu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Garanzie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6"/>
          <p:cNvSpPr txBox="1"/>
          <p:nvPr/>
        </p:nvSpPr>
        <p:spPr>
          <a:xfrm>
            <a:off x="3719460" y="3480286"/>
            <a:ext cx="2504080" cy="281486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5400" rIns="0" bIns="0" anchor="t" anchorCtr="0">
            <a:spAutoFit/>
          </a:bodyPr>
          <a:lstStyle/>
          <a:p>
            <a:pPr marL="7239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% Anticipata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6"/>
          <p:cNvSpPr txBox="1"/>
          <p:nvPr/>
        </p:nvSpPr>
        <p:spPr>
          <a:xfrm>
            <a:off x="3718567" y="3954686"/>
            <a:ext cx="2501811" cy="281486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5400" rIns="0" bIns="0" anchor="t" anchorCtr="0">
            <a:spAutoFit/>
          </a:bodyPr>
          <a:lstStyle/>
          <a:p>
            <a:pPr marL="7048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Valutazione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6"/>
          <p:cNvSpPr/>
          <p:nvPr/>
        </p:nvSpPr>
        <p:spPr>
          <a:xfrm>
            <a:off x="6352245" y="5250240"/>
            <a:ext cx="313240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rgbClr val="1010C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 Cash Manager competente  che ti aiuta nelle fasi del processo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6"/>
          <p:cNvSpPr txBox="1"/>
          <p:nvPr/>
        </p:nvSpPr>
        <p:spPr>
          <a:xfrm>
            <a:off x="7129986" y="1015184"/>
            <a:ext cx="1804477" cy="51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lang="it-IT" sz="2450" b="1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Marketplace</a:t>
            </a:r>
            <a:endParaRPr sz="2450" b="1" i="0" u="sng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926036" y="1000632"/>
            <a:ext cx="1804477" cy="51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lang="it-IT" sz="2450" b="1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Banca</a:t>
            </a:r>
            <a:endParaRPr sz="2450" b="1" i="0" u="sng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 txBox="1"/>
          <p:nvPr/>
        </p:nvSpPr>
        <p:spPr>
          <a:xfrm>
            <a:off x="491790" y="1591564"/>
            <a:ext cx="3157472" cy="42227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Obbligata alla segnalazione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6"/>
          <p:cNvSpPr/>
          <p:nvPr/>
        </p:nvSpPr>
        <p:spPr>
          <a:xfrm>
            <a:off x="487098" y="2503784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Necessario e può richiedere mesi con vari livelli di responsabilità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"/>
          <p:cNvSpPr/>
          <p:nvPr/>
        </p:nvSpPr>
        <p:spPr>
          <a:xfrm>
            <a:off x="496242" y="3421447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75/80% tendenzialmente pro-solvendo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6"/>
          <p:cNvSpPr/>
          <p:nvPr/>
        </p:nvSpPr>
        <p:spPr>
          <a:xfrm>
            <a:off x="491790" y="2050070"/>
            <a:ext cx="3157472" cy="422275"/>
          </a:xfrm>
          <a:custGeom>
            <a:avLst/>
            <a:gdLst/>
            <a:ahLst/>
            <a:cxnLst/>
            <a:rect l="l" t="t" r="r" b="b"/>
            <a:pathLst>
              <a:path w="2569845" h="422275" extrusionOk="0">
                <a:moveTo>
                  <a:pt x="0" y="0"/>
                </a:moveTo>
                <a:lnTo>
                  <a:pt x="2569464" y="0"/>
                </a:lnTo>
                <a:lnTo>
                  <a:pt x="2569464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Complesso, fino a 4/6 settimane direttamente in filiale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6"/>
          <p:cNvSpPr/>
          <p:nvPr/>
        </p:nvSpPr>
        <p:spPr>
          <a:xfrm>
            <a:off x="484050" y="2963378"/>
            <a:ext cx="3159032" cy="421005"/>
          </a:xfrm>
          <a:custGeom>
            <a:avLst/>
            <a:gdLst/>
            <a:ahLst/>
            <a:cxnLst/>
            <a:rect l="l" t="t" r="r" b="b"/>
            <a:pathLst>
              <a:path w="2571115" h="421004" extrusionOk="0">
                <a:moveTo>
                  <a:pt x="0" y="0"/>
                </a:moveTo>
                <a:lnTo>
                  <a:pt x="2570988" y="0"/>
                </a:lnTo>
                <a:lnTo>
                  <a:pt x="2570988" y="420624"/>
                </a:lnTo>
                <a:lnTo>
                  <a:pt x="0" y="420624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Tutti gli asset aziendali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6"/>
          <p:cNvSpPr/>
          <p:nvPr/>
        </p:nvSpPr>
        <p:spPr>
          <a:xfrm>
            <a:off x="487098" y="3879734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Merito di credito dell’azienda cedente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6"/>
          <p:cNvSpPr/>
          <p:nvPr/>
        </p:nvSpPr>
        <p:spPr>
          <a:xfrm>
            <a:off x="496242" y="4791517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Bassa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6"/>
          <p:cNvSpPr/>
          <p:nvPr/>
        </p:nvSpPr>
        <p:spPr>
          <a:xfrm>
            <a:off x="484050" y="4333012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8" y="0"/>
                </a:lnTo>
                <a:lnTo>
                  <a:pt x="2570988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Inseriti tra gli interessi passivi e altri oneri finanziari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6"/>
          <p:cNvSpPr/>
          <p:nvPr/>
        </p:nvSpPr>
        <p:spPr>
          <a:xfrm>
            <a:off x="496242" y="5250244"/>
            <a:ext cx="3159032" cy="422275"/>
          </a:xfrm>
          <a:custGeom>
            <a:avLst/>
            <a:gdLst/>
            <a:ahLst/>
            <a:cxnLst/>
            <a:rect l="l" t="t" r="r" b="b"/>
            <a:pathLst>
              <a:path w="2571115" h="422275" extrusionOk="0">
                <a:moveTo>
                  <a:pt x="0" y="0"/>
                </a:moveTo>
                <a:lnTo>
                  <a:pt x="2570987" y="0"/>
                </a:lnTo>
                <a:lnTo>
                  <a:pt x="2570987" y="422148"/>
                </a:lnTo>
                <a:lnTo>
                  <a:pt x="0" y="422148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1010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Minima, necessario recarsi allo sportello bancario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6"/>
          <p:cNvSpPr txBox="1"/>
          <p:nvPr/>
        </p:nvSpPr>
        <p:spPr>
          <a:xfrm>
            <a:off x="0" y="233635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Font typeface="Arial"/>
              <a:buNone/>
            </a:pPr>
            <a:r>
              <a:rPr lang="it-IT" sz="35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Banca </a:t>
            </a:r>
            <a:r>
              <a:rPr lang="it-IT" sz="3575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r>
              <a:rPr lang="it-IT" sz="35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Marketplace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/>
          <p:cNvSpPr txBox="1"/>
          <p:nvPr/>
        </p:nvSpPr>
        <p:spPr>
          <a:xfrm>
            <a:off x="3707407" y="4396295"/>
            <a:ext cx="2501811" cy="281486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5400" rIns="0" bIns="0" anchor="t" anchorCtr="0">
            <a:spAutoFit/>
          </a:bodyPr>
          <a:lstStyle/>
          <a:p>
            <a:pPr marL="7048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Contabilizzazione e costi 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6"/>
          <p:cNvSpPr txBox="1"/>
          <p:nvPr/>
        </p:nvSpPr>
        <p:spPr>
          <a:xfrm>
            <a:off x="3718567" y="4888906"/>
            <a:ext cx="2501811" cy="271227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5400" rIns="0" bIns="0" anchor="t" anchorCtr="0">
            <a:spAutoFit/>
          </a:bodyPr>
          <a:lstStyle/>
          <a:p>
            <a:pPr marL="73025" marR="0" lvl="0" indent="0" algn="ctr" rtl="0">
              <a:lnSpc>
                <a:spcPct val="111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Flessibilità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6"/>
          <p:cNvSpPr txBox="1"/>
          <p:nvPr/>
        </p:nvSpPr>
        <p:spPr>
          <a:xfrm>
            <a:off x="3702826" y="5319660"/>
            <a:ext cx="2501811" cy="271227"/>
          </a:xfrm>
          <a:prstGeom prst="rect">
            <a:avLst/>
          </a:prstGeom>
          <a:noFill/>
          <a:ln w="106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5400" rIns="0" bIns="0" anchor="t" anchorCtr="0">
            <a:spAutoFit/>
          </a:bodyPr>
          <a:lstStyle/>
          <a:p>
            <a:pPr marL="73025" marR="0" lvl="0" indent="0" algn="ctr" rtl="0">
              <a:lnSpc>
                <a:spcPct val="111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Assistenza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>
            <a:spLocks noGrp="1"/>
          </p:cNvSpPr>
          <p:nvPr>
            <p:ph type="body" idx="1"/>
          </p:nvPr>
        </p:nvSpPr>
        <p:spPr>
          <a:xfrm>
            <a:off x="0" y="642938"/>
            <a:ext cx="9906000" cy="702000"/>
          </a:xfrm>
          <a:prstGeom prst="rect">
            <a:avLst/>
          </a:prstGeom>
          <a:gradFill>
            <a:gsLst>
              <a:gs pos="0">
                <a:srgbClr val="07079B"/>
              </a:gs>
              <a:gs pos="16000">
                <a:srgbClr val="07079B"/>
              </a:gs>
              <a:gs pos="43000">
                <a:srgbClr val="9797F9"/>
              </a:gs>
              <a:gs pos="78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75"/>
              <a:buNone/>
            </a:pPr>
            <a:r>
              <a:rPr lang="it-IT" sz="3575">
                <a:solidFill>
                  <a:schemeClr val="lt1"/>
                </a:solidFill>
              </a:rPr>
              <a:t>Cosa deve fare l’azienda?</a:t>
            </a:r>
            <a:endParaRPr/>
          </a:p>
        </p:txBody>
      </p:sp>
      <p:pic>
        <p:nvPicPr>
          <p:cNvPr id="287" name="Google Shape;28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34" y="6032182"/>
            <a:ext cx="2078192" cy="56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9444" y="6000206"/>
            <a:ext cx="1012892" cy="49275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7"/>
          <p:cNvSpPr/>
          <p:nvPr/>
        </p:nvSpPr>
        <p:spPr>
          <a:xfrm>
            <a:off x="967304" y="1644273"/>
            <a:ext cx="1002791" cy="126339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/>
          <p:nvPr/>
        </p:nvSpPr>
        <p:spPr>
          <a:xfrm>
            <a:off x="912870" y="2921289"/>
            <a:ext cx="1135379" cy="126339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/>
          <p:nvPr/>
        </p:nvSpPr>
        <p:spPr>
          <a:xfrm>
            <a:off x="909170" y="4256115"/>
            <a:ext cx="1065275" cy="126492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 txBox="1"/>
          <p:nvPr/>
        </p:nvSpPr>
        <p:spPr>
          <a:xfrm>
            <a:off x="2143337" y="1697176"/>
            <a:ext cx="618759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Registra la tua impresa su </a:t>
            </a:r>
            <a:r>
              <a:rPr lang="it-IT" sz="1400" b="0" i="0" u="sng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www.trendigital.it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Invia una richiesta di contatto con l’elenco delle aziende delle quali desideri anticipare le fatture</a:t>
            </a:r>
            <a:endParaRPr/>
          </a:p>
          <a:p>
            <a:pPr marL="262255" marR="0" lvl="0" indent="-249554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Sarai contattato da uno dei nostri </a:t>
            </a:r>
            <a:r>
              <a:rPr lang="it-IT" sz="1400" b="0" i="1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Advisor</a:t>
            </a:r>
            <a:endParaRPr sz="1400" b="0" i="1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7"/>
          <p:cNvSpPr txBox="1"/>
          <p:nvPr/>
        </p:nvSpPr>
        <p:spPr>
          <a:xfrm>
            <a:off x="2134624" y="3204808"/>
            <a:ext cx="619630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Carica la fattura e il pdf inviato al tuo cliente all’interno dell’area riservata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Individua il tasso obiettivo e il tasso massimo a cui vuoi scontare la tua fattura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Conferma che il credito è vendibile e non ci sono contestazioni commerciali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7"/>
          <p:cNvSpPr txBox="1"/>
          <p:nvPr/>
        </p:nvSpPr>
        <p:spPr>
          <a:xfrm>
            <a:off x="2117209" y="4435593"/>
            <a:ext cx="59259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Ricevi il 90% dell’importo (iva inclusa) sul  tuo conto corrente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Il restante 10% (al netto degli oneri di gestione), ti sarà accreditat</a:t>
            </a:r>
            <a:r>
              <a:rPr lang="it-IT">
                <a:solidFill>
                  <a:srgbClr val="1010CF"/>
                </a:solidFill>
              </a:rPr>
              <a:t>o il</a:t>
            </a: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 saldo effettivo da parte del tuo cliente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2255" marR="0" lvl="0" indent="-249554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1010CF"/>
              </a:buClr>
              <a:buSzPts val="1400"/>
              <a:buFont typeface="Times New Roman"/>
              <a:buChar char="•"/>
            </a:pPr>
            <a:r>
              <a:rPr lang="it-IT" sz="1400" b="0" i="0" u="none" strike="noStrike" cap="none">
                <a:solidFill>
                  <a:srgbClr val="1010CF"/>
                </a:solidFill>
                <a:latin typeface="Arial"/>
                <a:ea typeface="Arial"/>
                <a:cs typeface="Arial"/>
                <a:sym typeface="Arial"/>
              </a:rPr>
              <a:t>Pianifica l’anticipo della tua prossima fattura</a:t>
            </a:r>
            <a:endParaRPr sz="1400" b="0" i="0" u="none" strike="noStrike" cap="none">
              <a:solidFill>
                <a:srgbClr val="1010C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8"/>
          <p:cNvSpPr txBox="1"/>
          <p:nvPr/>
        </p:nvSpPr>
        <p:spPr>
          <a:xfrm>
            <a:off x="129396" y="351401"/>
            <a:ext cx="951493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250" tIns="0" rIns="2925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 solo Partner per tutte le tue esigenze!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8"/>
          <p:cNvSpPr/>
          <p:nvPr/>
        </p:nvSpPr>
        <p:spPr>
          <a:xfrm>
            <a:off x="1428368" y="4938119"/>
            <a:ext cx="2135981" cy="1276945"/>
          </a:xfrm>
          <a:prstGeom prst="rect">
            <a:avLst/>
          </a:prstGeom>
          <a:solidFill>
            <a:srgbClr val="1010CF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endParaRPr sz="146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8"/>
          <p:cNvSpPr/>
          <p:nvPr/>
        </p:nvSpPr>
        <p:spPr>
          <a:xfrm>
            <a:off x="3885006" y="4938119"/>
            <a:ext cx="2135981" cy="1276945"/>
          </a:xfrm>
          <a:prstGeom prst="rect">
            <a:avLst/>
          </a:prstGeom>
          <a:solidFill>
            <a:srgbClr val="A9A9FA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endParaRPr sz="146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8"/>
          <p:cNvSpPr/>
          <p:nvPr/>
        </p:nvSpPr>
        <p:spPr>
          <a:xfrm>
            <a:off x="6341645" y="4938119"/>
            <a:ext cx="2135981" cy="1276945"/>
          </a:xfrm>
          <a:prstGeom prst="rect">
            <a:avLst/>
          </a:prstGeom>
          <a:solidFill>
            <a:srgbClr val="09097F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endParaRPr sz="146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2337765" y="5048041"/>
            <a:ext cx="348258" cy="415012"/>
          </a:xfrm>
          <a:custGeom>
            <a:avLst/>
            <a:gdLst/>
            <a:ahLst/>
            <a:cxnLst/>
            <a:rect l="l" t="t" r="r" b="b"/>
            <a:pathLst>
              <a:path w="3312367" h="3947283" extrusionOk="0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5"/>
              <a:buFont typeface="Arial"/>
              <a:buNone/>
            </a:pPr>
            <a:endParaRPr sz="219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8"/>
          <p:cNvSpPr/>
          <p:nvPr/>
        </p:nvSpPr>
        <p:spPr>
          <a:xfrm rot="10800000">
            <a:off x="4306171" y="5094227"/>
            <a:ext cx="660768" cy="365625"/>
          </a:xfrm>
          <a:custGeom>
            <a:avLst/>
            <a:gdLst/>
            <a:ahLst/>
            <a:cxnLst/>
            <a:rect l="l" t="t" r="r" b="b"/>
            <a:pathLst>
              <a:path w="2513902" h="1391026" extrusionOk="0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4"/>
              <a:buFont typeface="Arial"/>
              <a:buNone/>
            </a:pPr>
            <a:endParaRPr sz="2194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1701383" y="5575500"/>
            <a:ext cx="1621022" cy="442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Dott. Federico Fabiani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392 8501739</a:t>
            </a:r>
            <a:endParaRPr sz="97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4301905" y="5575499"/>
            <a:ext cx="1493975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www.trendigital.it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8"/>
          <p:cNvSpPr txBox="1"/>
          <p:nvPr/>
        </p:nvSpPr>
        <p:spPr>
          <a:xfrm>
            <a:off x="6341646" y="5348309"/>
            <a:ext cx="2135981" cy="79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endParaRPr sz="1138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info@trendigital.it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agevolato@trendigital.it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8"/>
              <a:buFont typeface="Arial"/>
              <a:buNone/>
            </a:pPr>
            <a:r>
              <a:rPr lang="it-IT" sz="1138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trendigital@pec.trendigital.it</a:t>
            </a:r>
            <a:endParaRPr sz="1138" b="0" i="0" u="sng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66" y="1831116"/>
            <a:ext cx="4895785" cy="133165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8" descr="Icona posta elettronica"/>
          <p:cNvSpPr/>
          <p:nvPr/>
        </p:nvSpPr>
        <p:spPr>
          <a:xfrm>
            <a:off x="7157432" y="5094227"/>
            <a:ext cx="409545" cy="38789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5815" y="7975"/>
                </a:moveTo>
                <a:lnTo>
                  <a:pt x="5815" y="14123"/>
                </a:lnTo>
                <a:cubicBezTo>
                  <a:pt x="5815" y="14456"/>
                  <a:pt x="5982" y="14622"/>
                  <a:pt x="6314" y="14622"/>
                </a:cubicBezTo>
                <a:lnTo>
                  <a:pt x="15120" y="14622"/>
                </a:lnTo>
                <a:cubicBezTo>
                  <a:pt x="15452" y="14622"/>
                  <a:pt x="15618" y="14456"/>
                  <a:pt x="15618" y="14123"/>
                </a:cubicBezTo>
                <a:lnTo>
                  <a:pt x="15618" y="7975"/>
                </a:lnTo>
                <a:lnTo>
                  <a:pt x="10634" y="11963"/>
                </a:lnTo>
                <a:lnTo>
                  <a:pt x="5815" y="7975"/>
                </a:lnTo>
                <a:close/>
                <a:moveTo>
                  <a:pt x="14123" y="7145"/>
                </a:moveTo>
                <a:lnTo>
                  <a:pt x="7477" y="7145"/>
                </a:lnTo>
                <a:lnTo>
                  <a:pt x="10800" y="9803"/>
                </a:lnTo>
                <a:lnTo>
                  <a:pt x="14123" y="7145"/>
                </a:lnTo>
                <a:close/>
                <a:moveTo>
                  <a:pt x="10800" y="0"/>
                </a:moveTo>
                <a:cubicBezTo>
                  <a:pt x="4818" y="0"/>
                  <a:pt x="0" y="4819"/>
                  <a:pt x="0" y="10800"/>
                </a:cubicBezTo>
                <a:cubicBezTo>
                  <a:pt x="0" y="16781"/>
                  <a:pt x="4818" y="21600"/>
                  <a:pt x="10800" y="21600"/>
                </a:cubicBezTo>
                <a:cubicBezTo>
                  <a:pt x="16782" y="21600"/>
                  <a:pt x="21600" y="16781"/>
                  <a:pt x="21600" y="10800"/>
                </a:cubicBezTo>
                <a:cubicBezTo>
                  <a:pt x="21600" y="4819"/>
                  <a:pt x="16782" y="0"/>
                  <a:pt x="10800" y="0"/>
                </a:cubicBezTo>
                <a:close/>
                <a:moveTo>
                  <a:pt x="17446" y="14123"/>
                </a:moveTo>
                <a:cubicBezTo>
                  <a:pt x="17446" y="15286"/>
                  <a:pt x="16449" y="16283"/>
                  <a:pt x="15286" y="16283"/>
                </a:cubicBezTo>
                <a:lnTo>
                  <a:pt x="6480" y="16283"/>
                </a:lnTo>
                <a:cubicBezTo>
                  <a:pt x="5317" y="16283"/>
                  <a:pt x="4320" y="15286"/>
                  <a:pt x="4320" y="14123"/>
                </a:cubicBezTo>
                <a:lnTo>
                  <a:pt x="4320" y="7643"/>
                </a:lnTo>
                <a:cubicBezTo>
                  <a:pt x="4320" y="6480"/>
                  <a:pt x="5317" y="5483"/>
                  <a:pt x="6480" y="5483"/>
                </a:cubicBezTo>
                <a:lnTo>
                  <a:pt x="15286" y="5483"/>
                </a:lnTo>
                <a:cubicBezTo>
                  <a:pt x="16449" y="5483"/>
                  <a:pt x="17446" y="6480"/>
                  <a:pt x="17446" y="7643"/>
                </a:cubicBezTo>
                <a:lnTo>
                  <a:pt x="17446" y="1412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4275" tIns="37125" rIns="74275" bIns="37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endParaRPr sz="1463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5088166" y="5136706"/>
            <a:ext cx="398859" cy="280667"/>
          </a:xfrm>
          <a:prstGeom prst="roundRect">
            <a:avLst>
              <a:gd name="adj" fmla="val 16667"/>
            </a:avLst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rPr lang="it-IT" sz="146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SOCCER SPORT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tents Slide Master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SOCCER SPORT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A4 (21x29,7 cm)</PresentationFormat>
  <Paragraphs>112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Contents Slide Master</vt:lpstr>
      <vt:lpstr>1_Contents Slide Master</vt:lpstr>
      <vt:lpstr>Section Break Slide Master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Allppt.com</dc:creator>
  <cp:lastModifiedBy>Admin Server</cp:lastModifiedBy>
  <cp:revision>1</cp:revision>
  <dcterms:created xsi:type="dcterms:W3CDTF">2020-01-20T05:08:25Z</dcterms:created>
  <dcterms:modified xsi:type="dcterms:W3CDTF">2021-09-11T13:06:16Z</dcterms:modified>
</cp:coreProperties>
</file>